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embeddedFontLst>
    <p:embeddedFont>
      <p:font typeface="Comic Sans MS" pitchFamily="66" charset="0"/>
      <p:regular r:id="rId69"/>
      <p:bold r:id="rId70"/>
      <p:italic r:id="rId71"/>
      <p:boldItalic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Raleway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gESjMu+9clPyTkrC+WgycJ3Tyc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651326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1" name="Google Shape;57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1" name="Google Shape;69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2" name="Google Shape;70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3" name="Google Shape;71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9" name="Google Shape;789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After this lecture, you shall be able to </a:t>
            </a:r>
            <a:r>
              <a:rPr lang="en" b="1">
                <a:solidFill>
                  <a:srgbClr val="D15A12"/>
                </a:solidFill>
              </a:rPr>
              <a:t>Explain </a:t>
            </a:r>
            <a:r>
              <a:rPr lang="en" b="1">
                <a:solidFill>
                  <a:srgbClr val="404040"/>
                </a:solidFill>
              </a:rPr>
              <a:t>why we need </a:t>
            </a:r>
            <a:r>
              <a:rPr lang="en" b="1">
                <a:solidFill>
                  <a:srgbClr val="D15A12"/>
                </a:solidFill>
              </a:rPr>
              <a:t>variables </a:t>
            </a:r>
            <a:r>
              <a:rPr lang="en" b="1">
                <a:solidFill>
                  <a:srgbClr val="404040"/>
                </a:solidFill>
              </a:rPr>
              <a:t>and what is their relation to the </a:t>
            </a:r>
            <a:r>
              <a:rPr lang="en" b="1">
                <a:solidFill>
                  <a:srgbClr val="D15A12"/>
                </a:solidFill>
              </a:rPr>
              <a:t>memory</a:t>
            </a:r>
            <a:r>
              <a:rPr lang="en" b="1">
                <a:solidFill>
                  <a:srgbClr val="404040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0" name="Google Shape;800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Programming main decision making achieve kerny k leay conditional structure use hoty hain, comparision operator jisy ham double equal operator bhe bolyt hian 2 values ko compare kerny k leay use hota hia.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 k elawa if command main likhe jany wali condition ko ham Boolean expression bhe khety hain.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3" name="Google Shape;82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5" name="Google Shape;835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Programming sekhny ka maksad hia k ham apni real life problem computer ki madad sy solve ker sakhain.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Ham apni roz mara zindagi main bhot sary decision conditions ki base per lyty hain jesy 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kal barish hoi to ham pick nick per jain 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Agr aaj school ki chuti hoi to main cartoon daikoun ga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Or Agr kal mjy job mill gi to main aap ko party doun ga.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conditions ko programming main handel kerny k leay conditional structure use hoty hain.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7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7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7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7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 txBox="1">
            <a:spLocks noGrp="1"/>
          </p:cNvSpPr>
          <p:nvPr>
            <p:ph type="ctrTitle"/>
          </p:nvPr>
        </p:nvSpPr>
        <p:spPr>
          <a:xfrm>
            <a:off x="1350506" y="1912635"/>
            <a:ext cx="6331500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in </a:t>
            </a:r>
            <a:r>
              <a:rPr lang="en" sz="4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endParaRPr sz="45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" name="Google Shape;52;p1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825" y="1039140"/>
            <a:ext cx="1549400" cy="410437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50" y="1040975"/>
            <a:ext cx="1421136" cy="4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1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1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9" name="Google Shape;149;p10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0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Slicing [::] (i.e) list[start:stop:step]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Concatenation =+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Repetition =*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Membership  = in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Identity = is</a:t>
            </a:r>
            <a:endParaRPr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1" name="Google Shape;151;p1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Operators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2" name="Google Shape;15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Google Shape;157;p1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8" name="Google Shape;158;p1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1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 operator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slicing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48" y="834497"/>
            <a:ext cx="6223571" cy="370113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4939301" y="2589088"/>
            <a:ext cx="2219218" cy="13137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[‘p’, ‘r’, ‘o’, ‘b’]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[‘b’]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1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" name="Google Shape;169;p1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1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 oprator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concatenation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3" name="Google Shape;173;p12"/>
          <p:cNvSpPr txBox="1">
            <a:spLocks noGrp="1"/>
          </p:cNvSpPr>
          <p:nvPr>
            <p:ph type="subTitle" idx="1"/>
          </p:nvPr>
        </p:nvSpPr>
        <p:spPr>
          <a:xfrm>
            <a:off x="375500" y="790199"/>
            <a:ext cx="8725500" cy="387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can use + operator to combine two lists. This is called concatenation. </a:t>
            </a:r>
            <a:endParaRPr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/>
              <a:t>                   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A=[1,2,3]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B=[4,5,6]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C=A+B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print(C)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 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Output: [1, 2, 3, 4, 5, 6]                 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1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1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1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 oprator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repetition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2" name="Google Shape;18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3" name="Google Shape;183;p13"/>
          <p:cNvSpPr txBox="1">
            <a:spLocks noGrp="1"/>
          </p:cNvSpPr>
          <p:nvPr>
            <p:ph type="subTitle" idx="1"/>
          </p:nvPr>
        </p:nvSpPr>
        <p:spPr>
          <a:xfrm>
            <a:off x="375500" y="790199"/>
            <a:ext cx="8725500" cy="387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* operator repeats a list for the given number. </a:t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7429" y="1429385"/>
            <a:ext cx="4297125" cy="34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1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1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" name="Google Shape;191;p1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 oprator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membership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3" name="Google Shape;19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subTitle" idx="1"/>
          </p:nvPr>
        </p:nvSpPr>
        <p:spPr>
          <a:xfrm>
            <a:off x="375500" y="790199"/>
            <a:ext cx="8725500" cy="387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‘in’ operator is used to check if a value exists in a sequence or not. Evaluates to true if it finds a variable in the specified sequence and false otherwise. </a:t>
            </a: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562" y="2212154"/>
            <a:ext cx="3626617" cy="237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5186" y="2547038"/>
            <a:ext cx="2267806" cy="141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1" name="Google Shape;201;p1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1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3" name="Google Shape;203;p1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List oprator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identity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6" name="Google Shape;206;p15"/>
          <p:cNvSpPr txBox="1">
            <a:spLocks noGrp="1"/>
          </p:cNvSpPr>
          <p:nvPr>
            <p:ph type="subTitle" idx="1"/>
          </p:nvPr>
        </p:nvSpPr>
        <p:spPr>
          <a:xfrm>
            <a:off x="375500" y="790199"/>
            <a:ext cx="8725500" cy="3873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‘in’ operator is used to check if a value exists in a sequence or not. Evaluates to true if it finds a variable in the specified sequence and false otherwise.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1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2" name="Google Shape;212;p1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1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6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Slicing [::] (i.e) list[start:stop:step]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Concatenation =+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Repetition =*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Membership  = in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Identity = is</a:t>
            </a:r>
            <a:endParaRPr/>
          </a:p>
          <a:p>
            <a:pPr marL="342900" lvl="0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Google Shape;215;p1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Methods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6" name="Google Shape;2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82" y="740927"/>
            <a:ext cx="7562850" cy="443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4" name="Google Shape;224;p1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7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6" name="Google Shape;226;p1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Append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7" name="Google Shape;22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91451"/>
            <a:ext cx="6383224" cy="336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39436" y="3920027"/>
            <a:ext cx="383857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1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1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1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1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Append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39" name="Google Shape;23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412" y="1073994"/>
            <a:ext cx="7504363" cy="21927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3024467" y="1513503"/>
            <a:ext cx="5011220" cy="13137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[‘hi’, ‘hello’]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[‘hi’, ‘hello’, ‘welcome’]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1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7" name="Google Shape;247;p1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1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" name="Google Shape;250;p1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Append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817900"/>
            <a:ext cx="7113826" cy="270325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9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4" name="Google Shape;254;p19"/>
          <p:cNvSpPr/>
          <p:nvPr/>
        </p:nvSpPr>
        <p:spPr>
          <a:xfrm>
            <a:off x="2582679" y="1376342"/>
            <a:ext cx="5011220" cy="138740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[‘hi’, ‘hello’]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[‘hi’, ‘hello’, [‘welcome’]]</a:t>
            </a:r>
            <a:endParaRPr sz="20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Why do we need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(Why)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" name="Google Shape;62;p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subTitle" idx="1"/>
          </p:nvPr>
        </p:nvSpPr>
        <p:spPr>
          <a:xfrm>
            <a:off x="406321" y="790200"/>
            <a:ext cx="8306700" cy="19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By keeping a list, you make sure that your tasks are written down all in one place so you don't forget anything important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endParaRPr sz="2400" b="1">
              <a:solidFill>
                <a:srgbClr val="4242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to make a ‘to-do’ list for daily tasks. You prioritize your tasks while making a list that which tasks are more important and which are less important.  </a:t>
            </a:r>
            <a:endParaRPr sz="2400" b="1">
              <a:solidFill>
                <a:srgbClr val="4242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2431" y="2635968"/>
            <a:ext cx="3216080" cy="214512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2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2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" name="Google Shape;261;p20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3" name="Google Shape;263;p2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Count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3">
            <a:alphaModFix/>
          </a:blip>
          <a:srcRect r="2448" b="418"/>
          <a:stretch/>
        </p:blipFill>
        <p:spPr>
          <a:xfrm>
            <a:off x="375501" y="693951"/>
            <a:ext cx="6384896" cy="389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0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21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1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2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Count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21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1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83714"/>
            <a:ext cx="6223357" cy="410786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1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4324899" y="1191802"/>
            <a:ext cx="2364353" cy="11973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i is: 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o is: 2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1"/>
          <p:cNvSpPr/>
          <p:nvPr/>
        </p:nvSpPr>
        <p:spPr>
          <a:xfrm>
            <a:off x="4069180" y="2981353"/>
            <a:ext cx="2896164" cy="129748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(‘a’, ’b’) is: 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[3,4] is: 0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8" name="Google Shape;288;p2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9" name="Google Shape;289;p2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2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2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2" name="Google Shape;292;p2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Extend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00" y="1032163"/>
            <a:ext cx="6668237" cy="3452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3914454" y="3065165"/>
            <a:ext cx="3493989" cy="137434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The elements of lsit2 are added to the end of list1</a:t>
            </a:r>
            <a:r>
              <a:rPr lang="en" sz="18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sng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3" name="Google Shape;303;p2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2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2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7" name="Google Shape;307;p2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Extend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90200"/>
            <a:ext cx="6087973" cy="38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544783" y="3454328"/>
            <a:ext cx="5918690" cy="107197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Language List: [‘C’, ‘C++’, ‘Python’, ‘JAVA’, ‘COBOL’]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2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" name="Google Shape;319;p2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" name="Google Shape;320;p2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4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2" name="Google Shape;322;p2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Index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24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4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694" y="790200"/>
            <a:ext cx="5822075" cy="4310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2" name="Google Shape;332;p2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2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4" name="Google Shape;334;p2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5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6" name="Google Shape;336;p2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Index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Google Shape;337;p25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5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5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79671"/>
            <a:ext cx="4837951" cy="398419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42" name="Google Shape;342;p25"/>
          <p:cNvSpPr/>
          <p:nvPr/>
        </p:nvSpPr>
        <p:spPr>
          <a:xfrm>
            <a:off x="1800389" y="3269238"/>
            <a:ext cx="3206313" cy="149462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i is: 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count of o is: 3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VlueEror: ‘z’ is not in list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7" name="Google Shape;347;p2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2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2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6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2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Insert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2" name="Google Shape;352;p26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6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6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268" y="790200"/>
            <a:ext cx="5777501" cy="387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1" name="Google Shape;361;p2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2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p2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5" name="Google Shape;365;p2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Insert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6" name="Google Shape;366;p27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7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" name="Google Shape;369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67" y="796625"/>
            <a:ext cx="5232864" cy="3967241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71" name="Google Shape;371;p27"/>
          <p:cNvSpPr/>
          <p:nvPr/>
        </p:nvSpPr>
        <p:spPr>
          <a:xfrm>
            <a:off x="1982971" y="3267182"/>
            <a:ext cx="3585622" cy="149668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[‘a’,’i’, ‘o’, ‘u’]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list: [‘a’,’e’,’i’, ‘o’, ‘u’]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6" name="Google Shape;376;p2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2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" name="Google Shape;378;p2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8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Insert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1" name="Google Shape;381;p28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8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8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00" y="837950"/>
            <a:ext cx="5440166" cy="403479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86" name="Google Shape;386;p28"/>
          <p:cNvSpPr/>
          <p:nvPr/>
        </p:nvSpPr>
        <p:spPr>
          <a:xfrm>
            <a:off x="1648332" y="3503767"/>
            <a:ext cx="3585622" cy="136897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[{1,2},[5,6,7]]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[{1,2},{3,4},[5,6,7]]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p2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2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3" name="Google Shape;393;p2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29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5" name="Google Shape;395;p2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Pop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164" y="916035"/>
            <a:ext cx="5749461" cy="320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500" y="4182542"/>
            <a:ext cx="3143250" cy="65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Why do we need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3" name="Google Shape;73;p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18650" y="1002075"/>
            <a:ext cx="83067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is used to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store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multiple data of the same type or different type.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" name="Google Shape;7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3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3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8" name="Google Shape;408;p30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0" name="Google Shape;410;p3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Pop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1" name="Google Shape;411;p30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134" y="790200"/>
            <a:ext cx="5791521" cy="4084061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1407935" y="3180422"/>
            <a:ext cx="4889964" cy="158344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[‘Python’, ‘Java’, ‘C++’, ‘French’, ‘C’]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 Value: French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[‘Python’, ‘Java’, ‘C++’,  ‘C’]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3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31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5" name="Google Shape;425;p3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Pop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6" name="Google Shape;426;p31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1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1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33831"/>
            <a:ext cx="5547670" cy="405983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31" name="Google Shape;431;p31"/>
          <p:cNvSpPr/>
          <p:nvPr/>
        </p:nvSpPr>
        <p:spPr>
          <a:xfrm>
            <a:off x="1615403" y="2915071"/>
            <a:ext cx="4075297" cy="1862326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 Value: C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[‘Python’, ‘Java’, ‘C++’]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Return Value: C++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[‘Python’, ‘Java’]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6" name="Google Shape;436;p3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37" name="Google Shape;437;p3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8" name="Google Shape;438;p3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2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0" name="Google Shape;440;p3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Copy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1" name="Google Shape;441;p32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637" y="807185"/>
            <a:ext cx="6186220" cy="317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0548" y="3986148"/>
            <a:ext cx="271462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3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2" name="Google Shape;452;p3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3" name="Google Shape;453;p3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5" name="Google Shape;455;p3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Copy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6" name="Google Shape;456;p33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3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3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3">
            <a:alphaModFix/>
          </a:blip>
          <a:srcRect t="819" b="3069"/>
          <a:stretch/>
        </p:blipFill>
        <p:spPr>
          <a:xfrm>
            <a:off x="375500" y="708916"/>
            <a:ext cx="3833170" cy="4181583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61" name="Google Shape;461;p33"/>
          <p:cNvSpPr/>
          <p:nvPr/>
        </p:nvSpPr>
        <p:spPr>
          <a:xfrm>
            <a:off x="1551671" y="3613984"/>
            <a:ext cx="2684558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List: [1,2,3, ‘a’]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[1,2,3,’a’]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3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3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3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0" name="Google Shape;470;p3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Shallow Copy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1" name="Google Shape;471;p34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817900"/>
            <a:ext cx="6218808" cy="3858729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4"/>
          <p:cNvSpPr/>
          <p:nvPr/>
        </p:nvSpPr>
        <p:spPr>
          <a:xfrm>
            <a:off x="6386813" y="4161034"/>
            <a:ext cx="212044" cy="63429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1" name="Google Shape;481;p3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2" name="Google Shape;482;p3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3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5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5" name="Google Shape;485;p3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Shallow Copy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5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00" y="790200"/>
            <a:ext cx="5943600" cy="378904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1585779" y="3206316"/>
            <a:ext cx="2684558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New List: [1,2,4]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Old List: [1,2,4,5]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6" name="Google Shape;496;p3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3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8" name="Google Shape;498;p3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0" name="Google Shape;500;p3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Remove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818005"/>
            <a:ext cx="6307024" cy="33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77810" y="4118081"/>
            <a:ext cx="2800350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1" name="Google Shape;511;p3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2" name="Google Shape;512;p3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3" name="Google Shape;513;p3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7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5" name="Google Shape;515;p3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Remove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99291"/>
            <a:ext cx="5304034" cy="3928914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1800764" y="3472071"/>
            <a:ext cx="3878770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list: [5,78,12,26,50]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Updated List: [5,78,26,50]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3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7" name="Google Shape;527;p3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8" name="Google Shape;528;p3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8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0" name="Google Shape;530;p3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Revrse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1" name="Google Shape;531;p38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8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8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972430"/>
            <a:ext cx="6090435" cy="295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0" name="Google Shape;540;p3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3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3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4" name="Google Shape;544;p3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Revrse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8" name="Google Shape;54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00" y="1001434"/>
            <a:ext cx="6545601" cy="2014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823" y="3088025"/>
            <a:ext cx="5868470" cy="1717324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9"/>
          <p:cNvSpPr/>
          <p:nvPr/>
        </p:nvSpPr>
        <p:spPr>
          <a:xfrm>
            <a:off x="6174769" y="4524095"/>
            <a:ext cx="339047" cy="315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52" name="Google Shape;552;p39"/>
          <p:cNvSpPr/>
          <p:nvPr/>
        </p:nvSpPr>
        <p:spPr>
          <a:xfrm>
            <a:off x="3198049" y="1560568"/>
            <a:ext cx="3878770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list: [1,5,8,6,11,55]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Reversed List: [55,11,6,8,5,1]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9"/>
          <p:cNvSpPr/>
          <p:nvPr/>
        </p:nvSpPr>
        <p:spPr>
          <a:xfrm>
            <a:off x="3198049" y="3449085"/>
            <a:ext cx="3878770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list: [1,5,8,6,11,55]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Reversed List: [55,11,6,8,5,1]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What is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3" name="Google Shape;83;p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4" name="Google Shape;84;p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"/>
          <p:cNvSpPr txBox="1">
            <a:spLocks noGrp="1"/>
          </p:cNvSpPr>
          <p:nvPr>
            <p:ph type="subTitle" idx="1"/>
          </p:nvPr>
        </p:nvSpPr>
        <p:spPr>
          <a:xfrm>
            <a:off x="418650" y="1002075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is a sequence data type. It is an ordered set of values enclosed in a square bracket [].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can have any number of items (values, elements) and they may be of different types (integers, floats, strings, etc.)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Values in the list can be modified that’s why list is mutable.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921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8" name="Google Shape;558;p4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9" name="Google Shape;559;p4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40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40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2" name="Google Shape;562;p4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Sort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3" name="Google Shape;563;p40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40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0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0"/>
          <p:cNvSpPr/>
          <p:nvPr/>
        </p:nvSpPr>
        <p:spPr>
          <a:xfrm>
            <a:off x="6174769" y="4524095"/>
            <a:ext cx="339047" cy="315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7" name="Google Shape;5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485" y="923225"/>
            <a:ext cx="6361095" cy="298582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3" name="Google Shape;573;p4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4" name="Google Shape;574;p4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75" name="Google Shape;575;p41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1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7" name="Google Shape;577;p4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Python List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Sort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1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1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6174769" y="4524095"/>
            <a:ext cx="339047" cy="315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755440"/>
            <a:ext cx="5655977" cy="4136137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84" name="Google Shape;584;p41"/>
          <p:cNvSpPr/>
          <p:nvPr/>
        </p:nvSpPr>
        <p:spPr>
          <a:xfrm>
            <a:off x="2932194" y="1217273"/>
            <a:ext cx="3878770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list: [1,15,88,6,51,55]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sorted List: [1,6,15,51,55,88]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2932194" y="3433868"/>
            <a:ext cx="3878770" cy="125613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Original list: [1,15,88,6,51,55]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sorted List: [88,55,51,15,6,1]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4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1" name="Google Shape;591;p4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2" name="Google Shape;592;p4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2"/>
          <p:cNvSpPr txBox="1">
            <a:spLocks noGrp="1"/>
          </p:cNvSpPr>
          <p:nvPr>
            <p:ph type="subTitle" idx="1"/>
          </p:nvPr>
        </p:nvSpPr>
        <p:spPr>
          <a:xfrm>
            <a:off x="375500" y="1073994"/>
            <a:ext cx="8725500" cy="308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Slic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4" name="Google Shape;594;p4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Built-in Functions with list?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95" name="Google Shape;595;p42"/>
          <p:cNvSpPr/>
          <p:nvPr/>
        </p:nvSpPr>
        <p:spPr>
          <a:xfrm>
            <a:off x="6965344" y="2763748"/>
            <a:ext cx="523982" cy="50343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2"/>
          <p:cNvSpPr/>
          <p:nvPr/>
        </p:nvSpPr>
        <p:spPr>
          <a:xfrm>
            <a:off x="6513816" y="4125790"/>
            <a:ext cx="451528" cy="6380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2"/>
          <p:cNvSpPr/>
          <p:nvPr/>
        </p:nvSpPr>
        <p:spPr>
          <a:xfrm>
            <a:off x="6174769" y="4284324"/>
            <a:ext cx="424088" cy="32877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2"/>
          <p:cNvSpPr/>
          <p:nvPr/>
        </p:nvSpPr>
        <p:spPr>
          <a:xfrm>
            <a:off x="6174769" y="4524095"/>
            <a:ext cx="339047" cy="31515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9" name="Google Shape;599;p42"/>
          <p:cNvPicPr preferRelativeResize="0"/>
          <p:nvPr/>
        </p:nvPicPr>
        <p:blipFill rotWithShape="1">
          <a:blip r:embed="rId3">
            <a:alphaModFix/>
          </a:blip>
          <a:srcRect l="364" t="1510"/>
          <a:stretch/>
        </p:blipFill>
        <p:spPr>
          <a:xfrm>
            <a:off x="375500" y="790200"/>
            <a:ext cx="6607546" cy="391636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ctrTitle"/>
          </p:nvPr>
        </p:nvSpPr>
        <p:spPr>
          <a:xfrm>
            <a:off x="1350506" y="1912635"/>
            <a:ext cx="6331500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Tuples in </a:t>
            </a:r>
            <a:r>
              <a:rPr lang="en" sz="45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endParaRPr sz="45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06" name="Google Shape;606;p43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7" name="Google Shape;60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825" y="1039140"/>
            <a:ext cx="1549400" cy="410437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3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9" name="Google Shape;60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50" y="1040975"/>
            <a:ext cx="1421136" cy="41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Why do we need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16" name="Google Shape;616;p4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4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8" name="Google Shape;618;p4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1"/>
          </p:nvPr>
        </p:nvSpPr>
        <p:spPr>
          <a:xfrm>
            <a:off x="418650" y="1002075"/>
            <a:ext cx="83067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tuple is also used to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store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multiple data of the same type or different type.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0" name="Google Shape;620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What is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26" name="Google Shape;626;p4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p4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p4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5"/>
          <p:cNvSpPr txBox="1">
            <a:spLocks noGrp="1"/>
          </p:cNvSpPr>
          <p:nvPr>
            <p:ph type="subTitle" idx="1"/>
          </p:nvPr>
        </p:nvSpPr>
        <p:spPr>
          <a:xfrm>
            <a:off x="418650" y="1002075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 tuple is a collection which is ordered and unchangeable.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items are ordered, unchangeable, and allow duplicate values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30" name="Google Shape;630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different from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36" name="Google Shape;636;p4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7" name="Google Shape;637;p4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8" name="Google Shape;638;p4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6"/>
          <p:cNvSpPr txBox="1">
            <a:spLocks noGrp="1"/>
          </p:cNvSpPr>
          <p:nvPr>
            <p:ph type="subTitle" idx="1"/>
          </p:nvPr>
        </p:nvSpPr>
        <p:spPr>
          <a:xfrm>
            <a:off x="418650" y="1002075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Tuples are immutable objects the lists are mutable. This means that tuples cannot be changed while the lists can be modified.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Tuples use parentheses (), whereas lists use square brackets [].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40" name="Google Shape;64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Creating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46" name="Google Shape;646;p4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4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8" name="Google Shape;648;p4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7"/>
          <p:cNvSpPr txBox="1">
            <a:spLocks noGrp="1"/>
          </p:cNvSpPr>
          <p:nvPr>
            <p:ph type="subTitle" idx="1"/>
          </p:nvPr>
        </p:nvSpPr>
        <p:spPr>
          <a:xfrm>
            <a:off x="418650" y="693950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is creating by placing all the items (elements) inside a round bracket (), separated by commas.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create a tuple with only one item, you have to add a comma after the item, otherwise Python will not recognize it as a tuple.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0" name="Google Shape;650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651" name="Google Shape;65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72" y="2696772"/>
            <a:ext cx="2983787" cy="219480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7"/>
          <p:cNvSpPr txBox="1"/>
          <p:nvPr/>
        </p:nvSpPr>
        <p:spPr>
          <a:xfrm>
            <a:off x="3694832" y="3143893"/>
            <a:ext cx="2483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&lt;class ‘tuple’&gt;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53" name="Google Shape;653;p47"/>
          <p:cNvSpPr txBox="1"/>
          <p:nvPr/>
        </p:nvSpPr>
        <p:spPr>
          <a:xfrm>
            <a:off x="3694832" y="4408065"/>
            <a:ext cx="25795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&lt;class ‘string’&gt;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Creating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59" name="Google Shape;659;p4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60" name="Google Shape;660;p4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1" name="Google Shape;661;p4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8"/>
          <p:cNvSpPr txBox="1">
            <a:spLocks noGrp="1"/>
          </p:cNvSpPr>
          <p:nvPr>
            <p:ph type="subTitle" idx="1"/>
          </p:nvPr>
        </p:nvSpPr>
        <p:spPr>
          <a:xfrm>
            <a:off x="418650" y="693950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create a tuple with multiple item, you add comma after every element except the last one.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63" name="Google Shape;66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664" name="Google Shape;66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4044" y="1880239"/>
            <a:ext cx="4235911" cy="111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Creating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70" name="Google Shape;670;p4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1" name="Google Shape;671;p4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2" name="Google Shape;672;p4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9"/>
          <p:cNvSpPr txBox="1">
            <a:spLocks noGrp="1"/>
          </p:cNvSpPr>
          <p:nvPr>
            <p:ph type="subTitle" idx="1"/>
          </p:nvPr>
        </p:nvSpPr>
        <p:spPr>
          <a:xfrm>
            <a:off x="418650" y="693950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can also be created using a tuple constructor ‘tuple()’. 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4" name="Google Shape;674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75" name="Google Shape;67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2091" y="2054831"/>
            <a:ext cx="7093640" cy="543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9"/>
          <p:cNvSpPr txBox="1"/>
          <p:nvPr/>
        </p:nvSpPr>
        <p:spPr>
          <a:xfrm>
            <a:off x="702091" y="2659637"/>
            <a:ext cx="37818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(‘apple’, ‘banana’, ‘cherry’)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Creating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93" name="Google Shape;93;p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94;p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1"/>
          </p:nvPr>
        </p:nvSpPr>
        <p:spPr>
          <a:xfrm>
            <a:off x="418650" y="693950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is creating by placing all the items (elements) inside a square bracket [], separated by commas.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l="-1" r="48255" b="591"/>
          <a:stretch/>
        </p:blipFill>
        <p:spPr>
          <a:xfrm>
            <a:off x="2122107" y="1605996"/>
            <a:ext cx="3949920" cy="35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Accessing item from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82" name="Google Shape;682;p5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3" name="Google Shape;683;p5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4" name="Google Shape;684;p50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50"/>
          <p:cNvSpPr txBox="1">
            <a:spLocks noGrp="1"/>
          </p:cNvSpPr>
          <p:nvPr>
            <p:ph type="subTitle" idx="1"/>
          </p:nvPr>
        </p:nvSpPr>
        <p:spPr>
          <a:xfrm>
            <a:off x="418650" y="1002074"/>
            <a:ext cx="8725500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can access tuple items by referring to the index number, inside square brackets same as we access element from a list.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tuple1=("apple", "banana", "cherry", "orange", "kiwi")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print(tuple1[1:3])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('cherry', 'orange', 'kiwi')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86" name="Google Shape;68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687" name="Google Shape;68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3981" y="2235876"/>
            <a:ext cx="4412793" cy="7109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0"/>
          <p:cNvSpPr txBox="1"/>
          <p:nvPr/>
        </p:nvSpPr>
        <p:spPr>
          <a:xfrm>
            <a:off x="1883981" y="2991311"/>
            <a:ext cx="18213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banana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update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694" name="Google Shape;694;p5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5" name="Google Shape;695;p5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96" name="Google Shape;696;p51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51"/>
          <p:cNvSpPr txBox="1">
            <a:spLocks noGrp="1"/>
          </p:cNvSpPr>
          <p:nvPr>
            <p:ph type="subTitle" idx="1"/>
          </p:nvPr>
        </p:nvSpPr>
        <p:spPr>
          <a:xfrm>
            <a:off x="418650" y="1002074"/>
            <a:ext cx="8725500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 is unchangeable but you can convert tuple into list, change a list, and then convert list back into a tuple.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x = ("apple", "banana", "cherry")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 list(x)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y[1] = "kiwi"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x = tuple(y)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print(x)  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8" name="Google Shape;698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99" name="Google Shape;699;p51"/>
          <p:cNvSpPr txBox="1"/>
          <p:nvPr/>
        </p:nvSpPr>
        <p:spPr>
          <a:xfrm>
            <a:off x="418650" y="4408065"/>
            <a:ext cx="50472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("apple", “kiwi", "cherry")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add an item in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05" name="Google Shape;705;p5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6" name="Google Shape;706;p5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7" name="Google Shape;707;p52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2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Since tuples are immutable, they do not have a build-in append() method, but you can convert it into a list, add your item(s), and convert it back into a tuple.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= ("apple", "banana", "cherry")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 list(thistuple)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y.append("orange")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= tuple(y)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9" name="Google Shape;709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710" name="Google Shape;710;p52"/>
          <p:cNvSpPr txBox="1"/>
          <p:nvPr/>
        </p:nvSpPr>
        <p:spPr>
          <a:xfrm>
            <a:off x="397000" y="3832713"/>
            <a:ext cx="549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("apple", “banana", "cherry“,”orange”)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add an item in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16" name="Google Shape;716;p5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7" name="Google Shape;717;p5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8" name="Google Shape;718;p5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3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You are allowed to add tuples to tuples, so if you want to add one item, (or many), create a new tuple with the item(s), and add it to the existing tuple: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= ("apple", "banana", "cherry")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 ("orange",)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+= y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print(thistuple)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0" name="Google Shape;720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721" name="Google Shape;721;p53"/>
          <p:cNvSpPr txBox="1"/>
          <p:nvPr/>
        </p:nvSpPr>
        <p:spPr>
          <a:xfrm>
            <a:off x="397000" y="3832713"/>
            <a:ext cx="549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("apple", “banana", "cherry“,”orange”)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remove an item in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27" name="Google Shape;727;p5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8" name="Google Shape;728;p5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29" name="Google Shape;729;p54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54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In the same way you add an element in a tuple, you can remove an element from a tuple.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= ("apple", "banana", "cherry")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 = list(thistuple)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y.remove("apple")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thistuple = tuple(y)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1" name="Google Shape;73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732" name="Google Shape;732;p54"/>
          <p:cNvSpPr txBox="1"/>
          <p:nvPr/>
        </p:nvSpPr>
        <p:spPr>
          <a:xfrm>
            <a:off x="397000" y="3452569"/>
            <a:ext cx="54900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(“banana", "cherry“)</a:t>
            </a: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unpack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38" name="Google Shape;738;p5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5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0" name="Google Shape;740;p55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55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we create a tuple, we normally assign values to it. This is called "packing" a tuple. But, in Python, we are also allowed to extract the values back into variables. This is called "unpacking":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Unpacking: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 = ("apple", "banana", "cherry")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(green, yellow, red) = fruits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print(green)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print(yellow)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print(red)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42" name="Google Shape;74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743" name="Google Shape;743;p55"/>
          <p:cNvSpPr txBox="1"/>
          <p:nvPr/>
        </p:nvSpPr>
        <p:spPr>
          <a:xfrm>
            <a:off x="2472380" y="3361854"/>
            <a:ext cx="549009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banana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cherry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unpack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49" name="Google Shape;749;p5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0" name="Google Shape;750;p5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1" name="Google Shape;751;p5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56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Asterisk (*): 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the number of variables is less than the number of values, you can add an </a:t>
            </a:r>
            <a:r>
              <a:rPr lang="en" sz="24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*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 to the variable name and the values will be assigned to the variable as a list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Unpacking: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 = ("apple", "banana", "cherry“, “strawberry”)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(green, yellow, red) = fruits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print(green)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print(yellow)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print(red)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3" name="Google Shape;75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754" name="Google Shape;754;p56"/>
          <p:cNvSpPr txBox="1"/>
          <p:nvPr/>
        </p:nvSpPr>
        <p:spPr>
          <a:xfrm>
            <a:off x="2472380" y="3361854"/>
            <a:ext cx="549009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banana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[cherry, strawberry]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unpack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60" name="Google Shape;760;p5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1" name="Google Shape;761;p5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2" name="Google Shape;762;p5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57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Asterisk (*): 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the number of variables is less than the number of values, you can add an </a:t>
            </a:r>
            <a:r>
              <a:rPr lang="en" sz="24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*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 to the variable name and the values will be assigned to the variable as a list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Unpacking: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fruits = ("apple", "banana", "cherry“, “strawberry”)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(green, yellow, red) = fruits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print(green)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print(yellow)</a:t>
            </a:r>
            <a:b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print(red)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765" name="Google Shape;765;p57"/>
          <p:cNvSpPr txBox="1"/>
          <p:nvPr/>
        </p:nvSpPr>
        <p:spPr>
          <a:xfrm>
            <a:off x="2472380" y="3361854"/>
            <a:ext cx="5490092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Apple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banana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</a:t>
            </a:r>
            <a:r>
              <a:rPr lang="en" sz="1800" b="1" i="0" u="none" strike="noStrike" cap="none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[cherry, strawberry]</a:t>
            </a:r>
            <a:endParaRPr sz="1800" b="1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Basic tuple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71" name="Google Shape;771;p5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2" name="Google Shape;772;p5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3" name="Google Shape;773;p5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58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Tuples respond to the + and * operators much like strings; they mean concatenation and repetition here too, except that the result is a new tuple, not a string.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4242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75" name="Google Shape;77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776" name="Google Shape;77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175" y="2140946"/>
            <a:ext cx="7153649" cy="2627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Tuple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methods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82" name="Google Shape;782;p5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3" name="Google Shape;783;p5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4" name="Google Shape;784;p5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9"/>
          <p:cNvSpPr txBox="1">
            <a:spLocks noGrp="1"/>
          </p:cNvSpPr>
          <p:nvPr>
            <p:ph type="subTitle" idx="1"/>
          </p:nvPr>
        </p:nvSpPr>
        <p:spPr>
          <a:xfrm>
            <a:off x="397000" y="693950"/>
            <a:ext cx="8725500" cy="436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has built-in methods that you can use on tuples.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count(): </a:t>
            </a: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Returns the number of times a specified value occurs in a tuple.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index(): Searches the tuple for a specified value and returns the position of where it was found.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len(): Gives the total length of a tuple.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tuple(seq): Convert list into tuple.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cmp(tuple1,tuple2): Compares elements of both tuples. </a:t>
            </a:r>
            <a:r>
              <a:rPr lang="en" sz="2400" b="1">
                <a:solidFill>
                  <a:srgbClr val="3B3B3B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400" b="1">
              <a:solidFill>
                <a:srgbClr val="3B3B3B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6" name="Google Shape;78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Creating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</a:t>
            </a:r>
            <a:r>
              <a:rPr lang="en" sz="3600" b="1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Python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04" name="Google Shape;104;p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05;p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6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6"/>
          <p:cNvSpPr txBox="1">
            <a:spLocks noGrp="1"/>
          </p:cNvSpPr>
          <p:nvPr>
            <p:ph type="subTitle" idx="1"/>
          </p:nvPr>
        </p:nvSpPr>
        <p:spPr>
          <a:xfrm>
            <a:off x="418650" y="693950"/>
            <a:ext cx="8306700" cy="3107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is creating by placing all the items (elements) inside a square bracket [], separated by commas.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8" name="Google Shape;108;p6"/>
          <p:cNvPicPr preferRelativeResize="0"/>
          <p:nvPr/>
        </p:nvPicPr>
        <p:blipFill rotWithShape="1">
          <a:blip r:embed="rId3">
            <a:alphaModFix/>
          </a:blip>
          <a:srcRect l="51342" r="1010" b="591"/>
          <a:stretch/>
        </p:blipFill>
        <p:spPr>
          <a:xfrm>
            <a:off x="2417704" y="1605996"/>
            <a:ext cx="3637051" cy="3537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Learning Objective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92" name="Google Shape;792;p60"/>
          <p:cNvSpPr txBox="1">
            <a:spLocks noGrp="1"/>
          </p:cNvSpPr>
          <p:nvPr>
            <p:ph type="subTitle" idx="1"/>
          </p:nvPr>
        </p:nvSpPr>
        <p:spPr>
          <a:xfrm>
            <a:off x="701875" y="1834275"/>
            <a:ext cx="6632700" cy="21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this lecture, we learnt what is a list, why we need list, how to create and </a:t>
            </a:r>
            <a:r>
              <a:rPr lang="en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list in </a:t>
            </a:r>
            <a:r>
              <a:rPr lang="en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r>
              <a:rPr lang="en" b="1">
                <a:solidFill>
                  <a:srgbClr val="3F3F3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which operations we can perform on list.</a:t>
            </a:r>
            <a:endParaRPr sz="3000" b="1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793" name="Google Shape;793;p6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94" name="Google Shape;794;p6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5" name="Google Shape;795;p60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6" name="Google Shape;796;p60" descr="https://lh6.googleusercontent.com/Stwg2tbqOCo83JT9Y2yEu1fANLsKxMflRvvFKWeYb3TAj30Y7J8pfQYVUDGIG2WD3BMDuWlfz6DL5hrDsxX3W4fH8IREFYyY_727F5f8osu4OvXyDS5QVRQH46Rs9yYkzvD9Frn_tQ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2754" y="1075690"/>
            <a:ext cx="1553592" cy="365464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2" name="Google Shape;802;p6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03" name="Google Shape;803;p6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4" name="Google Shape;804;p6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36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06" name="Google Shape;806;p61"/>
          <p:cNvSpPr txBox="1"/>
          <p:nvPr/>
        </p:nvSpPr>
        <p:spPr>
          <a:xfrm>
            <a:off x="810375" y="829154"/>
            <a:ext cx="7523400" cy="3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store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multiple data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programming, list and tuple is used. </a:t>
            </a:r>
            <a:endParaRPr sz="24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the help of list method operator and tuple methods we can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many operations on list and tuple respectively. </a:t>
            </a:r>
            <a:endParaRPr sz="24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Built-In functins can also be used on list </a:t>
            </a:r>
            <a:endParaRPr/>
          </a:p>
          <a:p>
            <a:pPr marL="76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and tuple.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07" name="Google Shape;80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1192" y="2826374"/>
            <a:ext cx="1229058" cy="2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Assessment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14" name="Google Shape;814;p6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5" name="Google Shape;815;p6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6" name="Google Shape;816;p62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2"/>
          <p:cNvSpPr txBox="1"/>
          <p:nvPr/>
        </p:nvSpPr>
        <p:spPr>
          <a:xfrm>
            <a:off x="617455" y="754036"/>
            <a:ext cx="624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Solve the Following Programs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8" name="Google Shape;81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62"/>
          <p:cNvSpPr/>
          <p:nvPr/>
        </p:nvSpPr>
        <p:spPr>
          <a:xfrm>
            <a:off x="375500" y="1817130"/>
            <a:ext cx="6882000" cy="1573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50" tIns="177725" rIns="91425" bIns="50775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sum all the elements in a list.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get a largest element in a list.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check a list is empty or not?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copy a lsit.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Assessment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26" name="Google Shape;826;p6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7" name="Google Shape;827;p6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8" name="Google Shape;828;p63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3"/>
          <p:cNvSpPr txBox="1"/>
          <p:nvPr/>
        </p:nvSpPr>
        <p:spPr>
          <a:xfrm>
            <a:off x="617455" y="754036"/>
            <a:ext cx="624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Solve Following Programs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30" name="Google Shape;830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63"/>
          <p:cNvSpPr/>
          <p:nvPr/>
        </p:nvSpPr>
        <p:spPr>
          <a:xfrm>
            <a:off x="375500" y="1738175"/>
            <a:ext cx="6882000" cy="1878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50" tIns="177725" rIns="91425" bIns="50775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that takes two lists and returns true if they have at least one common element.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generate and print a list of first and last 5 elements where the values are square of numbers between 1 and 30 (both included).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64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Assessment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38" name="Google Shape;838;p6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39" name="Google Shape;839;p6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40" name="Google Shape;840;p64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4"/>
          <p:cNvSpPr txBox="1"/>
          <p:nvPr/>
        </p:nvSpPr>
        <p:spPr>
          <a:xfrm>
            <a:off x="622675" y="940875"/>
            <a:ext cx="624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Solve Following Programs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2" name="Google Shape;84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64"/>
          <p:cNvSpPr/>
          <p:nvPr/>
        </p:nvSpPr>
        <p:spPr>
          <a:xfrm>
            <a:off x="622675" y="1737450"/>
            <a:ext cx="6600058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print the numbers of a specified list after removing even numbers from it.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print a specified list after remvoing the 0th, 4</a:t>
            </a:r>
            <a:r>
              <a:rPr lang="en" sz="1800" b="1" i="1" u="none" strike="noStrike" cap="none" baseline="3000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5</a:t>
            </a:r>
            <a:r>
              <a:rPr lang="en" sz="1800" b="1" i="1" u="none" strike="noStrike" cap="none" baseline="3000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elements.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Sample list=[‘yellow”,”Pink”,”Red”,”Green”,”Blue”,”Purple”]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 =[‘”Pink”,”Red”,”Green”]</a:t>
            </a:r>
            <a:endParaRPr sz="1800" b="1" i="1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44" name="Google Shape;844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Assessment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50" name="Google Shape;850;p6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51" name="Google Shape;851;p6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2" name="Google Shape;852;p6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5"/>
          <p:cNvSpPr txBox="1"/>
          <p:nvPr/>
        </p:nvSpPr>
        <p:spPr>
          <a:xfrm>
            <a:off x="617455" y="754036"/>
            <a:ext cx="624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Solve the Following Programs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4" name="Google Shape;85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5"/>
          <p:cNvSpPr/>
          <p:nvPr/>
        </p:nvSpPr>
        <p:spPr>
          <a:xfrm>
            <a:off x="375500" y="1817129"/>
            <a:ext cx="6882000" cy="203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50" tIns="177725" rIns="91425" bIns="50775" anchor="ctr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print the first element of a tuple.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get a last element in a tuple using negative indexing.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</a:t>
            </a:r>
            <a:r>
              <a:rPr lang="en" sz="1800" b="1" i="0" u="none" strike="noStrike" cap="none">
                <a:solidFill>
                  <a:srgbClr val="424242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a range of indexes to print the third, fourth, and fifth item in the tuple</a:t>
            </a:r>
            <a:endParaRPr sz="1400" b="1" i="0" u="none" strike="noStrike" cap="none">
              <a:solidFill>
                <a:srgbClr val="42424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56" name="Google Shape;85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66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Self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Assessment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62" name="Google Shape;862;p6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p6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p66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6"/>
          <p:cNvSpPr txBox="1"/>
          <p:nvPr/>
        </p:nvSpPr>
        <p:spPr>
          <a:xfrm>
            <a:off x="622675" y="940875"/>
            <a:ext cx="62472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Solve Following Programs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66" name="Google Shape;866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66"/>
          <p:cNvSpPr/>
          <p:nvPr/>
        </p:nvSpPr>
        <p:spPr>
          <a:xfrm>
            <a:off x="622674" y="1737450"/>
            <a:ext cx="6682251" cy="14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print the numbers of a specified tuple after removing even numbers from it. 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Write a program to print a specified tuple after remvoing the 0th, 4</a:t>
            </a:r>
            <a:r>
              <a:rPr lang="en" sz="1800" b="1" i="1" u="none" strike="noStrike" cap="none" baseline="3000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5</a:t>
            </a:r>
            <a:r>
              <a:rPr lang="en" sz="1800" b="1" i="1" u="none" strike="noStrike" cap="none" baseline="3000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</a:t>
            </a: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elements.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Sample list=(”yellow”,”Pink”,”Red”,”Green”,”Blue”,”Purple”)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1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 =(”Pink”,”Red”,”Green”)</a:t>
            </a:r>
            <a:endParaRPr sz="1800" b="1" i="1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68" name="Google Shape;868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State Diagram of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5" name="Google Shape;115;p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7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2351" y="767006"/>
            <a:ext cx="6513602" cy="39901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Accessing item from a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25" name="Google Shape;125;p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7" name="Google Shape;127;p8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8"/>
          <p:cNvSpPr txBox="1">
            <a:spLocks noGrp="1"/>
          </p:cNvSpPr>
          <p:nvPr>
            <p:ph type="subTitle" idx="1"/>
          </p:nvPr>
        </p:nvSpPr>
        <p:spPr>
          <a:xfrm>
            <a:off x="418650" y="1002074"/>
            <a:ext cx="8725500" cy="399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the Index operator [] to access an item in a list.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Index starts from zero so a list having 5 elements will have index from 0(zero) to 4.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List= [‘p’,’r’,’o’,’b’,’p’]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Print(list[2])  #Positive indexing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Print(list[-2])  #Negative indexing</a:t>
            </a:r>
            <a:endParaRPr sz="24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9" name="Google Shape;129;p8"/>
          <p:cNvPicPr preferRelativeResize="0"/>
          <p:nvPr/>
        </p:nvPicPr>
        <p:blipFill rotWithShape="1">
          <a:blip r:embed="rId3">
            <a:alphaModFix/>
          </a:blip>
          <a:srcRect b="6414"/>
          <a:stretch/>
        </p:blipFill>
        <p:spPr>
          <a:xfrm>
            <a:off x="7102225" y="3641478"/>
            <a:ext cx="1638300" cy="97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7089168" y="3531278"/>
            <a:ext cx="1664413" cy="116097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How to cahnge or add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list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element?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37" name="Google Shape;137;p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9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300" y="905824"/>
            <a:ext cx="3360303" cy="392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8119" y="626085"/>
            <a:ext cx="3263254" cy="451741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5615</Words>
  <Application>Microsoft Office PowerPoint</Application>
  <PresentationFormat>On-screen Show (16:9)</PresentationFormat>
  <Paragraphs>642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Comic Sans MS</vt:lpstr>
      <vt:lpstr>Calibri</vt:lpstr>
      <vt:lpstr>Noto Sans Symbols</vt:lpstr>
      <vt:lpstr>Raleway</vt:lpstr>
      <vt:lpstr>Simple Light</vt:lpstr>
      <vt:lpstr>List in Python</vt:lpstr>
      <vt:lpstr>   Why do we need List? (Why)</vt:lpstr>
      <vt:lpstr>   Why do we need list in Python?</vt:lpstr>
      <vt:lpstr>   What is a list in Python?</vt:lpstr>
      <vt:lpstr>   Creating a list in Python?</vt:lpstr>
      <vt:lpstr>   Creating a list in Python?</vt:lpstr>
      <vt:lpstr>   State Diagram of a list?</vt:lpstr>
      <vt:lpstr>   Accessing item from a list?</vt:lpstr>
      <vt:lpstr>   How to cahnge or add list element?</vt:lpstr>
      <vt:lpstr>  List Operators? </vt:lpstr>
      <vt:lpstr>  List operator slicing? </vt:lpstr>
      <vt:lpstr>  List oprator concatenation? </vt:lpstr>
      <vt:lpstr>  List oprator repetition? </vt:lpstr>
      <vt:lpstr>  List oprator membership? </vt:lpstr>
      <vt:lpstr>  List oprator identity? </vt:lpstr>
      <vt:lpstr>  Python List Methods? </vt:lpstr>
      <vt:lpstr>  Python List Append Method? </vt:lpstr>
      <vt:lpstr>  Python List Append Method? </vt:lpstr>
      <vt:lpstr>  Python List Append Method? </vt:lpstr>
      <vt:lpstr>  Python List Count Method? </vt:lpstr>
      <vt:lpstr>  Python List Count Method? </vt:lpstr>
      <vt:lpstr>  Python List Extend Method? </vt:lpstr>
      <vt:lpstr>  Python List Extend Method? </vt:lpstr>
      <vt:lpstr>  Python List Index Method? </vt:lpstr>
      <vt:lpstr>  Python List Index Method? </vt:lpstr>
      <vt:lpstr>  Python List Insert Method? </vt:lpstr>
      <vt:lpstr>  Python List Insert Method? </vt:lpstr>
      <vt:lpstr>  Python List Insert Method? </vt:lpstr>
      <vt:lpstr>  Python List Pop Method? </vt:lpstr>
      <vt:lpstr>  Python List Pop Method? </vt:lpstr>
      <vt:lpstr>  Python List Pop Method? </vt:lpstr>
      <vt:lpstr>  Python List Copy Method? </vt:lpstr>
      <vt:lpstr>  Python List Copy Method? </vt:lpstr>
      <vt:lpstr>  Python List Shallow Copy Method? </vt:lpstr>
      <vt:lpstr>  Python List Shallow Copy Method? </vt:lpstr>
      <vt:lpstr>  Python List Remove Method? </vt:lpstr>
      <vt:lpstr>  Python List Remove Method? </vt:lpstr>
      <vt:lpstr>  Python List Revrse Method? </vt:lpstr>
      <vt:lpstr>  Python List Revrse Method? </vt:lpstr>
      <vt:lpstr>  Python List Sort Method? </vt:lpstr>
      <vt:lpstr>  Python List Sort Method? </vt:lpstr>
      <vt:lpstr>  Built-in Functions with list? </vt:lpstr>
      <vt:lpstr>Tuples in Python</vt:lpstr>
      <vt:lpstr>   Why do we need tuple in Python?</vt:lpstr>
      <vt:lpstr>   What is a tuple in Python?</vt:lpstr>
      <vt:lpstr>   How tuple is different from list?</vt:lpstr>
      <vt:lpstr>   Creating a tuple in Python?</vt:lpstr>
      <vt:lpstr>   Creating a tuple in Python?</vt:lpstr>
      <vt:lpstr>   Creating a tuple in Python?</vt:lpstr>
      <vt:lpstr>   Accessing item from a tuple?</vt:lpstr>
      <vt:lpstr>   How to update a tuple?</vt:lpstr>
      <vt:lpstr>   How to add an item in a tuple?</vt:lpstr>
      <vt:lpstr>   How to add an item in a tuple?</vt:lpstr>
      <vt:lpstr>   How to remove an item in a tuple?</vt:lpstr>
      <vt:lpstr>   How to unpack a tuple?</vt:lpstr>
      <vt:lpstr>   How to unpack a tuple?</vt:lpstr>
      <vt:lpstr>   How to unpack a tuple?</vt:lpstr>
      <vt:lpstr>   Basic tuple operations?</vt:lpstr>
      <vt:lpstr>   Tuple methods?</vt:lpstr>
      <vt:lpstr>   Learning Objective</vt:lpstr>
      <vt:lpstr>   Conclusion</vt:lpstr>
      <vt:lpstr>   Self Assessment</vt:lpstr>
      <vt:lpstr>   Self Assessment</vt:lpstr>
      <vt:lpstr>   Self Assessment</vt:lpstr>
      <vt:lpstr>   Self Assessment</vt:lpstr>
      <vt:lpstr>   Self Assessment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List in Python</dc:title>
  <cp:lastModifiedBy>wasi</cp:lastModifiedBy>
  <cp:revision>2</cp:revision>
  <dcterms:modified xsi:type="dcterms:W3CDTF">2022-05-17T15:55:29Z</dcterms:modified>
</cp:coreProperties>
</file>